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AskGWINnett is a public-records question-answering system for Gwinnett County, Georgia. This deck covers the retrieval architecture, the verification layer, the data sources, and the privacy design.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failure is not that the data is missing — it's that it is unreachable by the words residents actually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29 connections is the count of distinct tools/data integrations, not the count of upstream agencies.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-1417320"/>
            <a:ext cx="6583680" cy="6583680"/>
          </a:xfrm>
          <a:prstGeom prst="ellipse">
            <a:avLst/>
          </a:prstGeom>
          <a:ln w="15875">
            <a:solidFill>
              <a:srgbClr val="3FCB8E">
                <a:alpha val="1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086600" y="1965960"/>
            <a:ext cx="8686800" cy="8686800"/>
          </a:xfrm>
          <a:prstGeom prst="ellipse">
            <a:avLst/>
          </a:prstGeom>
          <a:ln w="15875">
            <a:solidFill>
              <a:srgbClr val="3FCB8E">
                <a:alpha val="12000"/>
              </a:srgbClr>
            </a:solidFill>
            <a:prstDash val="solid"/>
          </a:ln>
        </p:spPr>
      </p:sp>
      <p:pic>
        <p:nvPicPr>
          <p:cNvPr id="4" name="Image 0" descr="/home/claude/deck/assets/gwin-cir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841248"/>
            <a:ext cx="1207008" cy="12070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841248"/>
            <a:ext cx="1207008" cy="1207008"/>
          </a:xfrm>
          <a:prstGeom prst="ellipse">
            <a:avLst/>
          </a:prstGeom>
          <a:ln w="25400">
            <a:solidFill>
              <a:srgbClr val="3FCB8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975104" y="1234440"/>
            <a:ext cx="2084832" cy="384048"/>
          </a:xfrm>
          <a:prstGeom prst="roundRect">
            <a:avLst>
              <a:gd name="adj" fmla="val 50000"/>
            </a:avLst>
          </a:prstGeom>
          <a:ln w="12700">
            <a:solidFill>
              <a:srgbClr val="3FCB8E">
                <a:alpha val="5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975104" y="1234440"/>
            <a:ext cx="20848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80" kern="0" dirty="0">
                <a:solidFill>
                  <a:srgbClr val="3FC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OVERVIEW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66928" y="2395728"/>
            <a:ext cx="10515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0" b="1" spc="-1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</a:t>
            </a:r>
            <a:pPr indent="0" marL="0">
              <a:buNone/>
            </a:pPr>
            <a:r>
              <a:rPr lang="en-US" sz="6200" b="1" spc="-140" kern="0" dirty="0">
                <a:solidFill>
                  <a:srgbClr val="3FC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GWIN</a:t>
            </a:r>
            <a:pPr indent="0" marL="0">
              <a:buNone/>
            </a:pPr>
            <a:r>
              <a:rPr lang="en-US" sz="6200" b="1" spc="-140" kern="0" dirty="0">
                <a:solidFill>
                  <a:srgbClr val="8CC7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nett</a:t>
            </a:r>
            <a:endParaRPr lang="en-US" sz="6200" dirty="0"/>
          </a:p>
        </p:txBody>
      </p:sp>
      <p:sp>
        <p:nvSpPr>
          <p:cNvPr id="9" name="Text 6"/>
          <p:cNvSpPr/>
          <p:nvPr/>
        </p:nvSpPr>
        <p:spPr>
          <a:xfrm>
            <a:off x="566928" y="3584448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Straight answers about Gwinnett County — with the source attached.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566928" y="4187952"/>
            <a:ext cx="8778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FB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Retrieval-grounded · verified before display · 29 data sources · 4 languages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566928" y="5138928"/>
            <a:ext cx="2834640" cy="0"/>
          </a:xfrm>
          <a:prstGeom prst="line">
            <a:avLst/>
          </a:prstGeom>
          <a:noFill/>
          <a:ln w="19050">
            <a:solidFill>
              <a:srgbClr val="3FCB8E">
                <a:alpha val="4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66928" y="53492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Brian Foster  ·  brian@brianfoster.net  ·  askgwinnett.com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3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94560" y="2377440"/>
            <a:ext cx="7680960" cy="7680960"/>
          </a:xfrm>
          <a:prstGeom prst="ellipse">
            <a:avLst/>
          </a:prstGeom>
          <a:ln w="15875">
            <a:solidFill>
              <a:srgbClr val="3FCB8E">
                <a:alpha val="14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412480" y="-1920240"/>
            <a:ext cx="6035040" cy="6035040"/>
          </a:xfrm>
          <a:prstGeom prst="ellipse">
            <a:avLst/>
          </a:prstGeom>
          <a:ln w="15875">
            <a:solidFill>
              <a:srgbClr val="3FCB8E">
                <a:alpha val="18000"/>
              </a:srgbClr>
            </a:solidFill>
            <a:prstDash val="solid"/>
          </a:ln>
        </p:spPr>
      </p:sp>
      <p:pic>
        <p:nvPicPr>
          <p:cNvPr id="4" name="Image 0" descr="/home/claude/deck/assets/gwin-cir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928" y="1170432"/>
            <a:ext cx="1207008" cy="12070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66928" y="1170432"/>
            <a:ext cx="1207008" cy="1207008"/>
          </a:xfrm>
          <a:prstGeom prst="ellipse">
            <a:avLst/>
          </a:prstGeom>
          <a:ln w="25400">
            <a:solidFill>
              <a:srgbClr val="3FCB8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" y="2706624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-12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askgwinnett.com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566928" y="3749040"/>
            <a:ext cx="8138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it something about Gwinnett. When it misses, use the feedback button — that is the intake path, and it is how the next test gets written.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66928" y="5029200"/>
            <a:ext cx="2834640" cy="0"/>
          </a:xfrm>
          <a:prstGeom prst="line">
            <a:avLst/>
          </a:prstGeom>
          <a:noFill/>
          <a:ln w="19050">
            <a:solidFill>
              <a:srgbClr val="3FCB8E">
                <a:alpha val="4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66928" y="5230368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Brian Foster  ·  brian@brianfoster.net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66928" y="5760720"/>
            <a:ext cx="8778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B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independent project — not affiliated with Gwinnett County government or Gwinnett County Public Schools.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county publishes everything.</a:t>
            </a:r>
            <a:endParaRPr lang="en-US" sz="2700" dirty="0"/>
          </a:p>
          <a:p>
            <a:pPr indent="0" marL="0">
              <a:buNone/>
            </a:pPr>
            <a:r>
              <a:rPr lang="en-US" sz="27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Finding it is the hard part.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700784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3115" y="1826971"/>
            <a:ext cx="168250" cy="1682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719072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dozen front doors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188720" y="2048256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records, millage rates, board decisions, school calendars, transit schedules — each in its own portal or PDF archive, each with its own search.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66928" y="3035808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15" y="3161995"/>
            <a:ext cx="168250" cy="16825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88720" y="3054096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Indexed in government English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1188720" y="3383280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Residents search the words they'd say out loud. The record is written in procurement language. Keyword search sits between them and fails.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66928" y="4370832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15" y="4497019"/>
            <a:ext cx="168250" cy="16825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188720" y="438912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of it was never written down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1188720" y="4718304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commissioners' written minutes record nothing residents say during public comment. That exists only in the meeting video.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803136" y="1700784"/>
            <a:ext cx="4818888" cy="3877056"/>
          </a:xfrm>
          <a:prstGeom prst="roundRect">
            <a:avLst>
              <a:gd name="adj" fmla="val 1887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7187184" y="1975104"/>
            <a:ext cx="40507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GAP, CONCRETELY</a:t>
            </a:r>
            <a:endParaRPr lang="en-US" sz="950" dirty="0"/>
          </a:p>
        </p:txBody>
      </p:sp>
      <p:sp>
        <p:nvSpPr>
          <p:cNvPr id="20" name="Text 15"/>
          <p:cNvSpPr/>
          <p:nvPr/>
        </p:nvSpPr>
        <p:spPr>
          <a:xfrm>
            <a:off x="7187184" y="235915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resident types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187184" y="2596896"/>
            <a:ext cx="40507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does the jail spend on bedding?”</a:t>
            </a:r>
            <a:endParaRPr lang="en-US" sz="1700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184" y="3310128"/>
            <a:ext cx="237744" cy="23774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87184" y="365760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record says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7187184" y="3895344"/>
            <a:ext cx="405079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“vinyl covered mattresses for the Sheriff’s Department”</a:t>
            </a:r>
            <a:endParaRPr lang="en-US" sz="1700" dirty="0"/>
          </a:p>
        </p:txBody>
      </p:sp>
      <p:sp>
        <p:nvSpPr>
          <p:cNvPr id="25" name="Text 19"/>
          <p:cNvSpPr/>
          <p:nvPr/>
        </p:nvSpPr>
        <p:spPr>
          <a:xfrm>
            <a:off x="7187184" y="4956048"/>
            <a:ext cx="4050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fact. Zero shared keywords. This one example drives the whole retrieval design.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chat box. Plain language in, sourced answers out.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627632"/>
            <a:ext cx="3503066" cy="1572768"/>
          </a:xfrm>
          <a:prstGeom prst="roundRect">
            <a:avLst>
              <a:gd name="adj" fmla="val 4651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77824" y="1719072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spc="-10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877824" y="2487168"/>
            <a:ext cx="2881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specialized data connections behind a single question box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44314" y="1627632"/>
            <a:ext cx="3503066" cy="1572768"/>
          </a:xfrm>
          <a:prstGeom prst="roundRect">
            <a:avLst>
              <a:gd name="adj" fmla="val 4651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55210" y="1719072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spc="-10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4655210" y="2487168"/>
            <a:ext cx="2881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languages — English, Spanish, Korean, Vietnamese — asked and answered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21701" y="1627632"/>
            <a:ext cx="3503066" cy="1572768"/>
          </a:xfrm>
          <a:prstGeom prst="roundRect">
            <a:avLst>
              <a:gd name="adj" fmla="val 4651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32597" y="1719072"/>
            <a:ext cx="1463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spc="-10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8432597" y="2487168"/>
            <a:ext cx="288127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accounts, ad trackers, and dollars required to use it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364992"/>
            <a:ext cx="5391760" cy="2148840"/>
          </a:xfrm>
          <a:prstGeom prst="roundRect">
            <a:avLst>
              <a:gd name="adj" fmla="val 3404"/>
            </a:avLst>
          </a:prstGeom>
          <a:solidFill>
            <a:srgbClr val="EAF3EE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32688" y="3639312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3389" y="3760013"/>
            <a:ext cx="160934" cy="16093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932688" y="4187952"/>
            <a:ext cx="466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it the way you'd ask a neighbor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932688" y="4535424"/>
            <a:ext cx="466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Taxes, parks, trash pickup, meetings, voting, traffic, schools. No category menu, no forms, no knowing which department owns the answer. One question box routes to the right source.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233008" y="3364992"/>
            <a:ext cx="5391760" cy="2148840"/>
          </a:xfrm>
          <a:prstGeom prst="roundRect">
            <a:avLst>
              <a:gd name="adj" fmla="val 3404"/>
            </a:avLst>
          </a:prstGeom>
          <a:solidFill>
            <a:srgbClr val="EAF3EE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6598768" y="3639312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468" y="3760013"/>
            <a:ext cx="160934" cy="160934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598768" y="4187952"/>
            <a:ext cx="466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check its work like a skeptic</a:t>
            </a:r>
            <a:endParaRPr lang="en-US" sz="1550" dirty="0"/>
          </a:p>
        </p:txBody>
      </p:sp>
      <p:sp>
        <p:nvSpPr>
          <p:cNvPr id="24" name="Text 20"/>
          <p:cNvSpPr/>
          <p:nvPr/>
        </p:nvSpPr>
        <p:spPr>
          <a:xfrm>
            <a:off x="6598768" y="4535424"/>
            <a:ext cx="466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answer ships with the record it came from — linked, not paraphrased from memory. You can open the county's own page and confirm the number yourself in one click.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TRUST DESIGN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Grounding is enforced, not requested.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572768"/>
            <a:ext cx="11057839" cy="1097280"/>
          </a:xfrm>
          <a:prstGeom prst="roundRect">
            <a:avLst>
              <a:gd name="adj" fmla="val 6667"/>
            </a:avLst>
          </a:prstGeom>
          <a:solidFill>
            <a:srgbClr val="0C3B2A"/>
          </a:solidFill>
          <a:ln/>
        </p:spPr>
      </p:sp>
      <p:sp>
        <p:nvSpPr>
          <p:cNvPr id="7" name="Text 5"/>
          <p:cNvSpPr/>
          <p:nvPr/>
        </p:nvSpPr>
        <p:spPr>
          <a:xfrm>
            <a:off x="969264" y="1755648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3FC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RULE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69264" y="2011680"/>
            <a:ext cx="10253167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spc="-4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model is never allowed to answer from memory.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566928" y="2907792"/>
            <a:ext cx="350306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96112" y="3182112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813" y="3302813"/>
            <a:ext cx="160934" cy="16093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96112" y="3730752"/>
            <a:ext cx="28446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Fetched, then worded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896112" y="4078224"/>
            <a:ext cx="284469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response is composed from county records retrieved at request time. The model receives the records as context; it never supplies facts of its own.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4314" y="2907792"/>
            <a:ext cx="350306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673498" y="3182112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199" y="3302813"/>
            <a:ext cx="160934" cy="16093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673498" y="3730752"/>
            <a:ext cx="28446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before display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4673498" y="4078224"/>
            <a:ext cx="284469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second, independent pass checks the draft against the source records it was given. Claims the data doesn't support are corrected before the answer renders.</a:t>
            </a:r>
            <a:endParaRPr lang="en-US" sz="1150" dirty="0"/>
          </a:p>
        </p:txBody>
      </p:sp>
      <p:sp>
        <p:nvSpPr>
          <p:cNvPr id="19" name="Shape 15"/>
          <p:cNvSpPr/>
          <p:nvPr/>
        </p:nvSpPr>
        <p:spPr>
          <a:xfrm>
            <a:off x="8121701" y="2907792"/>
            <a:ext cx="350306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450885" y="3182112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1586" y="3302813"/>
            <a:ext cx="160934" cy="16093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450885" y="3730752"/>
            <a:ext cx="28446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Empty means empty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8450885" y="4078224"/>
            <a:ext cx="284469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search that returns nothing produces “I couldn’t find it” — never “it doesn’t exist.” Absence of evidence is reported as absence of evidence.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566928" y="5541264"/>
            <a:ext cx="110578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effect on the failure surface: the worst realistic outcome is an answer that is incomplete. The design removes “confidently invented” from the set.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life of a single question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755648"/>
            <a:ext cx="2036003" cy="2761488"/>
          </a:xfrm>
          <a:prstGeom prst="roundRect">
            <a:avLst>
              <a:gd name="adj" fmla="val 359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41248" y="2029968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8" name="Text 6"/>
          <p:cNvSpPr/>
          <p:nvPr/>
        </p:nvSpPr>
        <p:spPr>
          <a:xfrm>
            <a:off x="841248" y="20299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41248" y="2615184"/>
            <a:ext cx="14873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41248" y="2999232"/>
            <a:ext cx="1487363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Non-English input is translated. A shared location is matched to county GIS layers, then discarded.</a:t>
            </a:r>
            <a:endParaRPr lang="en-US" sz="11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0363" y="3054096"/>
            <a:ext cx="164592" cy="164592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2822387" y="1755648"/>
            <a:ext cx="2036003" cy="2761488"/>
          </a:xfrm>
          <a:prstGeom prst="roundRect">
            <a:avLst>
              <a:gd name="adj" fmla="val 359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096707" y="2029968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14" name="Text 11"/>
          <p:cNvSpPr/>
          <p:nvPr/>
        </p:nvSpPr>
        <p:spPr>
          <a:xfrm>
            <a:off x="3096707" y="20299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3096707" y="2615184"/>
            <a:ext cx="14873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096707" y="2999232"/>
            <a:ext cx="1487363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rules pick the data source. The model only arbitrates when the rules are ambiguous.</a:t>
            </a:r>
            <a:endParaRPr lang="en-US" sz="110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822" y="3054096"/>
            <a:ext cx="164592" cy="164592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5077846" y="1755648"/>
            <a:ext cx="2036003" cy="2761488"/>
          </a:xfrm>
          <a:prstGeom prst="roundRect">
            <a:avLst>
              <a:gd name="adj" fmla="val 359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352166" y="2029968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20" name="Text 16"/>
          <p:cNvSpPr/>
          <p:nvPr/>
        </p:nvSpPr>
        <p:spPr>
          <a:xfrm>
            <a:off x="5352166" y="20299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5352166" y="2615184"/>
            <a:ext cx="14873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5352166" y="2999232"/>
            <a:ext cx="1487363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chosen tool pulls the actual record — a live feed, a curated fact, or an indexed meeting segment.</a:t>
            </a:r>
            <a:endParaRPr lang="en-US" sz="1100" dirty="0"/>
          </a:p>
        </p:txBody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281" y="3054096"/>
            <a:ext cx="164592" cy="164592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7333305" y="1755648"/>
            <a:ext cx="2036003" cy="2761488"/>
          </a:xfrm>
          <a:prstGeom prst="roundRect">
            <a:avLst>
              <a:gd name="adj" fmla="val 359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7607625" y="2029968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26" name="Text 21"/>
          <p:cNvSpPr/>
          <p:nvPr/>
        </p:nvSpPr>
        <p:spPr>
          <a:xfrm>
            <a:off x="7607625" y="20299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2"/>
          <p:cNvSpPr/>
          <p:nvPr/>
        </p:nvSpPr>
        <p:spPr>
          <a:xfrm>
            <a:off x="7607625" y="2615184"/>
            <a:ext cx="14873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Compose</a:t>
            </a:r>
            <a:endParaRPr lang="en-US" sz="1400" dirty="0"/>
          </a:p>
        </p:txBody>
      </p:sp>
      <p:sp>
        <p:nvSpPr>
          <p:cNvPr id="28" name="Text 23"/>
          <p:cNvSpPr/>
          <p:nvPr/>
        </p:nvSpPr>
        <p:spPr>
          <a:xfrm>
            <a:off x="7607625" y="2999232"/>
            <a:ext cx="1487363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writing model drafts from that payload alone. Nothing outside the payload is admissible.</a:t>
            </a:r>
            <a:endParaRPr lang="en-US" sz="1100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6740" y="3054096"/>
            <a:ext cx="164592" cy="164592"/>
          </a:xfrm>
          <a:prstGeom prst="rect">
            <a:avLst/>
          </a:prstGeom>
        </p:spPr>
      </p:pic>
      <p:sp>
        <p:nvSpPr>
          <p:cNvPr id="30" name="Shape 24"/>
          <p:cNvSpPr/>
          <p:nvPr/>
        </p:nvSpPr>
        <p:spPr>
          <a:xfrm>
            <a:off x="9588764" y="1755648"/>
            <a:ext cx="2036003" cy="2761488"/>
          </a:xfrm>
          <a:prstGeom prst="roundRect">
            <a:avLst>
              <a:gd name="adj" fmla="val 3593"/>
            </a:avLst>
          </a:prstGeom>
          <a:solidFill>
            <a:srgbClr val="EAF3EE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31" name="Shape 25"/>
          <p:cNvSpPr/>
          <p:nvPr/>
        </p:nvSpPr>
        <p:spPr>
          <a:xfrm>
            <a:off x="9863084" y="2029968"/>
            <a:ext cx="402336" cy="402336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32" name="Text 26"/>
          <p:cNvSpPr/>
          <p:nvPr/>
        </p:nvSpPr>
        <p:spPr>
          <a:xfrm>
            <a:off x="9863084" y="20299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33" name="Text 27"/>
          <p:cNvSpPr/>
          <p:nvPr/>
        </p:nvSpPr>
        <p:spPr>
          <a:xfrm>
            <a:off x="9863084" y="2615184"/>
            <a:ext cx="148736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&amp; deliver</a:t>
            </a:r>
            <a:endParaRPr lang="en-US" sz="1400" dirty="0"/>
          </a:p>
        </p:txBody>
      </p:sp>
      <p:sp>
        <p:nvSpPr>
          <p:cNvPr id="34" name="Text 28"/>
          <p:cNvSpPr/>
          <p:nvPr/>
        </p:nvSpPr>
        <p:spPr>
          <a:xfrm>
            <a:off x="9863084" y="2999232"/>
            <a:ext cx="1487363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independent pass checks the draft against its sources, then the answer renders with links.</a:t>
            </a:r>
            <a:endParaRPr lang="en-US" sz="1100" dirty="0"/>
          </a:p>
        </p:txBody>
      </p:sp>
      <p:sp>
        <p:nvSpPr>
          <p:cNvPr id="35" name="Text 29"/>
          <p:cNvSpPr/>
          <p:nvPr/>
        </p:nvSpPr>
        <p:spPr>
          <a:xfrm>
            <a:off x="566928" y="4864608"/>
            <a:ext cx="110578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first, model second — routing that can be expressed deterministically is, so the model's discretion is confined to the cases that genuinely need judgment.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source types, each with its own freshness contract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737360"/>
            <a:ext cx="5396332" cy="1773936"/>
          </a:xfrm>
          <a:prstGeom prst="roundRect">
            <a:avLst>
              <a:gd name="adj" fmla="val 4124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96112" y="2048256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2299" y="2174443"/>
            <a:ext cx="168250" cy="1682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99616" y="2029968"/>
            <a:ext cx="41161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feeds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499616" y="2322576"/>
            <a:ext cx="41161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FETCHED ON EVERY REQUEST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896112" y="2706624"/>
            <a:ext cx="473796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incidents, weather, power outages, next bus arrival. Never cached — for these, a stale answer and a wrong answer are the same thing.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228436" y="1737360"/>
            <a:ext cx="5396332" cy="1773936"/>
          </a:xfrm>
          <a:prstGeom prst="roundRect">
            <a:avLst>
              <a:gd name="adj" fmla="val 4124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557620" y="2048256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807" y="2174443"/>
            <a:ext cx="168250" cy="16825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161124" y="2029968"/>
            <a:ext cx="41161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Curated facts, drift-watched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7161124" y="2322576"/>
            <a:ext cx="41161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HAND-VERIFIED SNAPSHOTS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6557620" y="2706624"/>
            <a:ext cx="473796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Millage rates, board rosters, city list, school calendar. A weekly job re-reads the official pages and raises an alert the moment one of them changes.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66928" y="3840480"/>
            <a:ext cx="5396332" cy="1773936"/>
          </a:xfrm>
          <a:prstGeom prst="roundRect">
            <a:avLst>
              <a:gd name="adj" fmla="val 4124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96112" y="4151376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299" y="4277563"/>
            <a:ext cx="168250" cy="16825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499616" y="4133088"/>
            <a:ext cx="41161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Meeting records, made searchable</a:t>
            </a:r>
            <a:endParaRPr lang="en-US" sz="1550" dirty="0"/>
          </a:p>
        </p:txBody>
      </p:sp>
      <p:sp>
        <p:nvSpPr>
          <p:cNvPr id="22" name="Text 17"/>
          <p:cNvSpPr/>
          <p:nvPr/>
        </p:nvSpPr>
        <p:spPr>
          <a:xfrm>
            <a:off x="1499616" y="4425696"/>
            <a:ext cx="41161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TRANSCRIBED AND SUMMARIZED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896112" y="4809744"/>
            <a:ext cx="473796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minutes and meeting video are transcribed and indexed — including public comment, which the official written minutes do not capture at all.</a:t>
            </a:r>
            <a:endParaRPr lang="en-US" sz="1200" dirty="0"/>
          </a:p>
        </p:txBody>
      </p:sp>
      <p:sp>
        <p:nvSpPr>
          <p:cNvPr id="24" name="Shape 19"/>
          <p:cNvSpPr/>
          <p:nvPr/>
        </p:nvSpPr>
        <p:spPr>
          <a:xfrm>
            <a:off x="6228436" y="3840480"/>
            <a:ext cx="5396332" cy="1773936"/>
          </a:xfrm>
          <a:prstGeom prst="roundRect">
            <a:avLst>
              <a:gd name="adj" fmla="val 4124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6557620" y="4151376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807" y="4277563"/>
            <a:ext cx="168250" cy="16825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7161124" y="4133088"/>
            <a:ext cx="41161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link-outs</a:t>
            </a:r>
            <a:endParaRPr lang="en-US" sz="1550" dirty="0"/>
          </a:p>
        </p:txBody>
      </p:sp>
      <p:sp>
        <p:nvSpPr>
          <p:cNvPr id="28" name="Text 22"/>
          <p:cNvSpPr/>
          <p:nvPr/>
        </p:nvSpPr>
        <p:spPr>
          <a:xfrm>
            <a:off x="7161124" y="4425696"/>
            <a:ext cx="41161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6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PUBLIC DATA EXISTS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6557620" y="4809744"/>
            <a:ext cx="4737964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 health scores, jail lookups. Where there is no queryable source, the answer is the official link. A guess is not offered as a substitute.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RETRIEVAL, DEMYSTIFIED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 choose the facts. The model only words them.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66928" y="1517904"/>
            <a:ext cx="110578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62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to the jail bedding problem.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record is embedded once into a vector — a list of numbers positioned so that similar meanings land near each other, regardless of shared vocabulary.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66928" y="2212848"/>
            <a:ext cx="257243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59536" y="2487168"/>
            <a:ext cx="384048" cy="384048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9" name="Text 7"/>
          <p:cNvSpPr/>
          <p:nvPr/>
        </p:nvSpPr>
        <p:spPr>
          <a:xfrm>
            <a:off x="859536" y="24871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859536" y="3035808"/>
            <a:ext cx="19872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→ vector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59536" y="3602736"/>
            <a:ext cx="19872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small model call converts the incoming question into a vector in the same space.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395396" y="2212848"/>
            <a:ext cx="257243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88004" y="2487168"/>
            <a:ext cx="384048" cy="384048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14" name="Text 12"/>
          <p:cNvSpPr/>
          <p:nvPr/>
        </p:nvSpPr>
        <p:spPr>
          <a:xfrm>
            <a:off x="3688004" y="24871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688004" y="3035808"/>
            <a:ext cx="19872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— plain math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688004" y="3602736"/>
            <a:ext cx="19872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Nearest-neighbour search finds the records closest in meaning. No model involved in this step.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23864" y="2212848"/>
            <a:ext cx="257243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16472" y="2487168"/>
            <a:ext cx="384048" cy="384048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19" name="Text 17"/>
          <p:cNvSpPr/>
          <p:nvPr/>
        </p:nvSpPr>
        <p:spPr>
          <a:xfrm>
            <a:off x="6516472" y="24871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516472" y="3035808"/>
            <a:ext cx="19872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text was there all along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516472" y="3602736"/>
            <a:ext cx="19872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vector is stored beside its record's original text. The numbers only point; they never become the answer.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052331" y="2212848"/>
            <a:ext cx="2572436" cy="2395728"/>
          </a:xfrm>
          <a:prstGeom prst="roundRect">
            <a:avLst>
              <a:gd name="adj" fmla="val 3053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344939" y="2487168"/>
            <a:ext cx="384048" cy="384048"/>
          </a:xfrm>
          <a:prstGeom prst="ellipse">
            <a:avLst/>
          </a:prstGeom>
          <a:solidFill>
            <a:srgbClr val="0A8F5A"/>
          </a:solidFill>
          <a:ln/>
        </p:spPr>
      </p:sp>
      <p:sp>
        <p:nvSpPr>
          <p:cNvPr id="24" name="Text 22"/>
          <p:cNvSpPr/>
          <p:nvPr/>
        </p:nvSpPr>
        <p:spPr>
          <a:xfrm>
            <a:off x="9344939" y="24871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344939" y="3035808"/>
            <a:ext cx="19872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different model writes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344939" y="3602736"/>
            <a:ext cx="19872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winning records' text is handed to the writing model, which composes a reply from those facts and nothing else.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66928" y="4901184"/>
            <a:ext cx="11057839" cy="969264"/>
          </a:xfrm>
          <a:prstGeom prst="roundRect">
            <a:avLst>
              <a:gd name="adj" fmla="val 7547"/>
            </a:avLst>
          </a:prstGeom>
          <a:solidFill>
            <a:srgbClr val="0C3B2A"/>
          </a:solidFill>
          <a:ln/>
        </p:spPr>
      </p:sp>
      <p:sp>
        <p:nvSpPr>
          <p:cNvPr id="28" name="Text 26"/>
          <p:cNvSpPr/>
          <p:nvPr/>
        </p:nvSpPr>
        <p:spPr>
          <a:xfrm>
            <a:off x="969264" y="5084064"/>
            <a:ext cx="10253167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3FCB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vectors are never decoded back into words — they can't be. </a:t>
            </a:r>
            <a:pPr indent="0" marL="0">
              <a:buNone/>
            </a:pPr>
            <a:r>
              <a:rPr lang="en-US" sz="135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only select which pre-existing, human-authored records the model is permitted to draw on.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STAYING CORRECT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mistake becomes a permanent test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664208"/>
            <a:ext cx="3310128" cy="3931920"/>
          </a:xfrm>
          <a:prstGeom prst="roundRect">
            <a:avLst>
              <a:gd name="adj" fmla="val 2210"/>
            </a:avLst>
          </a:prstGeom>
          <a:solidFill>
            <a:srgbClr val="0C3B2A"/>
          </a:solidFill>
          <a:ln/>
        </p:spPr>
      </p:sp>
      <p:sp>
        <p:nvSpPr>
          <p:cNvPr id="7" name="Text 5"/>
          <p:cNvSpPr/>
          <p:nvPr/>
        </p:nvSpPr>
        <p:spPr>
          <a:xfrm>
            <a:off x="969264" y="2212848"/>
            <a:ext cx="2560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0" b="1" spc="-200" kern="0" dirty="0">
                <a:solidFill>
                  <a:srgbClr val="3FC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108</a:t>
            </a:r>
            <a:endParaRPr lang="en-US" sz="7600" dirty="0"/>
          </a:p>
        </p:txBody>
      </p:sp>
      <p:sp>
        <p:nvSpPr>
          <p:cNvPr id="8" name="Text 6"/>
          <p:cNvSpPr/>
          <p:nvPr/>
        </p:nvSpPr>
        <p:spPr>
          <a:xfrm>
            <a:off x="969264" y="34564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evaluations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9264" y="3840480"/>
            <a:ext cx="254203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resident questions — several in Spanish, Korean, and Vietnamese — run against the answers before any change ships.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60520" y="1700784"/>
            <a:ext cx="7464247" cy="1207008"/>
          </a:xfrm>
          <a:prstGeom prst="roundRect">
            <a:avLst>
              <a:gd name="adj" fmla="val 6061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489704" y="2084832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5891" y="2211019"/>
            <a:ext cx="168250" cy="16825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093208" y="1956816"/>
            <a:ext cx="61840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fixed bug cannot come back quietly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5093208" y="2267712"/>
            <a:ext cx="618408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reported miss is converted into a regression case before the fix merges. The suite only grows, so the same failure can never ship twice.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160520" y="3063240"/>
            <a:ext cx="7464247" cy="1207008"/>
          </a:xfrm>
          <a:prstGeom prst="roundRect">
            <a:avLst>
              <a:gd name="adj" fmla="val 6061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4489704" y="3447288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891" y="3573475"/>
            <a:ext cx="168250" cy="16825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093208" y="3319272"/>
            <a:ext cx="61840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is the intake queue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5093208" y="3630168"/>
            <a:ext cx="618408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answer carries thumbs up/down. Down-votes are triaged first, and the ones that hold up become the next tests in the suite.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4160520" y="4425696"/>
            <a:ext cx="7464247" cy="1207008"/>
          </a:xfrm>
          <a:prstGeom prst="roundRect">
            <a:avLst>
              <a:gd name="adj" fmla="val 6061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4489704" y="4809744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891" y="4935931"/>
            <a:ext cx="168250" cy="16825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093208" y="4681728"/>
            <a:ext cx="618408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corpus maintains itself</a:t>
            </a:r>
            <a:endParaRPr lang="en-US" sz="1500" dirty="0"/>
          </a:p>
        </p:txBody>
      </p:sp>
      <p:sp>
        <p:nvSpPr>
          <p:cNvPr id="24" name="Text 19"/>
          <p:cNvSpPr/>
          <p:nvPr/>
        </p:nvSpPr>
        <p:spPr>
          <a:xfrm>
            <a:off x="5093208" y="4992624"/>
            <a:ext cx="618408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weekly job ingests new meetings and re-checks the curated county pages, so the record stays current without manual upkeep.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023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4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900" b="1" spc="-40" kern="0" dirty="0">
                <a:solidFill>
                  <a:srgbClr val="1624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hold as little about you as possible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66928" y="6345936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A8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AskGWINnett  ·  askgwinnett.com  ·  an independent project — not affiliated with Gwinnett County government or GCPS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10881360" y="6345936"/>
            <a:ext cx="7406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66928" y="1664208"/>
            <a:ext cx="5396332" cy="3310128"/>
          </a:xfrm>
          <a:prstGeom prst="roundRect">
            <a:avLst>
              <a:gd name="adj" fmla="val 2210"/>
            </a:avLst>
          </a:prstGeom>
          <a:solidFill>
            <a:srgbClr val="F2F7F4"/>
          </a:solidFill>
          <a:ln/>
          <a:effectLst>
            <a:outerShdw sx="100000" sy="100000" kx="0" ky="0" algn="bl" rotWithShape="0" blurRad="177800" dist="25400" dir="5400000">
              <a:srgbClr val="0C3B2A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69264" y="1956816"/>
            <a:ext cx="420624" cy="420624"/>
          </a:xfrm>
          <a:prstGeom prst="ellipse">
            <a:avLst/>
          </a:prstGeom>
          <a:solidFill>
            <a:srgbClr val="0A8F5A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5451" y="2083003"/>
            <a:ext cx="168250" cy="1682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72768" y="2048256"/>
            <a:ext cx="40247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A8F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COLLECTED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987552" y="2615184"/>
            <a:ext cx="455508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accounts — there is nothing to sign up for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trackers and third-party advertising cookies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server-side profile or history tied to you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location, past the moment it is used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published record of what you asked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28436" y="1664208"/>
            <a:ext cx="5396332" cy="3310128"/>
          </a:xfrm>
          <a:prstGeom prst="roundRect">
            <a:avLst>
              <a:gd name="adj" fmla="val 2210"/>
            </a:avLst>
          </a:prstGeom>
          <a:solidFill>
            <a:srgbClr val="0C3B2A"/>
          </a:solidFill>
          <a:ln/>
        </p:spPr>
      </p:sp>
      <p:sp>
        <p:nvSpPr>
          <p:cNvPr id="12" name="Shape 9"/>
          <p:cNvSpPr/>
          <p:nvPr/>
        </p:nvSpPr>
        <p:spPr>
          <a:xfrm>
            <a:off x="6630772" y="1956816"/>
            <a:ext cx="420624" cy="420624"/>
          </a:xfrm>
          <a:prstGeom prst="ellipse">
            <a:avLst/>
          </a:prstGeom>
          <a:solidFill>
            <a:srgbClr val="3FCB8E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959" y="2083003"/>
            <a:ext cx="168250" cy="1682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234276" y="2048256"/>
            <a:ext cx="40247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FC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INSTEAD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6649060" y="2615184"/>
            <a:ext cx="4555084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history lives in your own browser storage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is matched against county maps once — to resolve a district or hauler — then dropped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Visits are counted without cookies, in aggregate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D6E6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stay private; nothing you ask appears on the site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66928" y="5285232"/>
            <a:ext cx="1105783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3D4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this is a policy promise layered on top of a system that could do otherwise — the data simply is not collected, so there is nothing to leak, sell, or subpoena.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AskGWINnett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AskGWINnett — Technical Overview</dc:title>
  <dc:subject>PptxGenJS Presentation</dc:subject>
  <dc:creator>Brian Foster</dc:creator>
  <cp:lastModifiedBy>Brian Foster</cp:lastModifiedBy>
  <cp:revision>1</cp:revision>
  <dcterms:created xsi:type="dcterms:W3CDTF">2026-08-14T14:45:55Z</dcterms:created>
  <dcterms:modified xsi:type="dcterms:W3CDTF">2026-08-14T14:45:55Z</dcterms:modified>
</cp:coreProperties>
</file>